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24" r:id="rId5"/>
    <p:sldId id="302" r:id="rId6"/>
    <p:sldId id="315" r:id="rId7"/>
    <p:sldId id="325" r:id="rId8"/>
    <p:sldId id="327" r:id="rId9"/>
    <p:sldId id="294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295" r:id="rId18"/>
    <p:sldId id="335" r:id="rId19"/>
    <p:sldId id="336" r:id="rId20"/>
    <p:sldId id="310" r:id="rId21"/>
    <p:sldId id="311" r:id="rId22"/>
    <p:sldId id="3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3AE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033" autoAdjust="0"/>
  </p:normalViewPr>
  <p:slideViewPr>
    <p:cSldViewPr snapToGrid="0">
      <p:cViewPr>
        <p:scale>
          <a:sx n="85" d="100"/>
          <a:sy n="85" d="100"/>
        </p:scale>
        <p:origin x="936" y="49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3/28/2025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3/28/2025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Defectos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Productos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Galia </a:t>
            </a:r>
            <a:r>
              <a:rPr lang="en-US" dirty="0" err="1"/>
              <a:t>Textil</a:t>
            </a:r>
            <a:r>
              <a:rPr lang="en-US" dirty="0"/>
              <a:t> S.A. de C.V.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 de Marzo, 2025</a:t>
            </a:r>
          </a:p>
          <a:p>
            <a:r>
              <a:rPr lang="en-US" dirty="0"/>
              <a:t>Control de Calidad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asas Galia Textil | Facebook">
            <a:extLst>
              <a:ext uri="{FF2B5EF4-FFF2-40B4-BE49-F238E27FC236}">
                <a16:creationId xmlns:a16="http://schemas.microsoft.com/office/drawing/2014/main" id="{FB673432-755E-9D27-3E05-6C8982B4A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35517" r="18778" b="38705"/>
          <a:stretch/>
        </p:blipFill>
        <p:spPr bwMode="auto">
          <a:xfrm>
            <a:off x="0" y="5931200"/>
            <a:ext cx="2177894" cy="9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A8CF-F286-4089-5373-8794000A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CA31E1C-3904-812F-FCDC-8A9CC6DC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56F8F-11B7-D586-F65F-797A88B4E0DD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334EF-8CAF-CDD8-7DA7-15B56F8AFDB4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https://www.sciencedirect.com/science/article/pii/S2405844024119627</a:t>
            </a:r>
          </a:p>
        </p:txBody>
      </p:sp>
      <p:pic>
        <p:nvPicPr>
          <p:cNvPr id="8194" name="Picture 2" descr="Figure 1">
            <a:extLst>
              <a:ext uri="{FF2B5EF4-FFF2-40B4-BE49-F238E27FC236}">
                <a16:creationId xmlns:a16="http://schemas.microsoft.com/office/drawing/2014/main" id="{2CAD6D1D-F878-3B3B-7D13-708E843E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234" y="1405124"/>
            <a:ext cx="9631180" cy="486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151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05BEE-53DA-F7D6-ACBC-72F781AF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66CA6E-58A9-84FC-BE50-53922B55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ECCBB5-950A-AC25-62A4-16597EAECB97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F4F64-CE1D-DA9D-E900-3F55A2D359C8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https://ietresearch.onlinelibrary.wiley.com/doi/10.1049/ipr2.12957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DA651A-0E90-C41B-17EB-85210960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331" y="2137088"/>
            <a:ext cx="6670215" cy="2974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DA6C5-37FA-B8E6-8A1F-51D86397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710" y="2137088"/>
            <a:ext cx="5611096" cy="29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1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63D2C-BC10-246C-1D76-9785F76C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CE2470-C157-BA53-3B87-0687F3BA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CF338-94A8-3D4D-2FF5-927758A8BA7A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834E-37D4-6BCC-94C7-B9F4F816ACD1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https://ietresearch.onlinelibrary.wiley.com/doi/10.1049/ipr2.12957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754FB-3B39-C44E-5769-A0DA2373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1" y="2210400"/>
            <a:ext cx="6363588" cy="2572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BB530-911E-7972-76BB-B0F6CE03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505" y="1284516"/>
            <a:ext cx="4661503" cy="52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02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37920-91A8-F2BB-E184-D66A8D31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BDE76F-5B1B-FB4F-C548-3FC0D863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Galia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72DA5-7516-94A1-1003-7050FFF0C4A0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93E1-7C4F-6693-4E1B-5B354A3D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" y="1482241"/>
            <a:ext cx="6601321" cy="465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1D24F-0D75-0BFD-37D5-59A9394E415D}"/>
              </a:ext>
            </a:extLst>
          </p:cNvPr>
          <p:cNvSpPr txBox="1"/>
          <p:nvPr/>
        </p:nvSpPr>
        <p:spPr>
          <a:xfrm>
            <a:off x="7150308" y="1536492"/>
            <a:ext cx="4474564" cy="514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Se cuenta con un total de 340 fotos</a:t>
            </a:r>
          </a:p>
          <a:p>
            <a:pPr marL="723900" lvl="2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251 OK</a:t>
            </a:r>
          </a:p>
          <a:p>
            <a:pPr marL="723900" lvl="2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89 NO_OK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En las fotos se aprecian toallas con distintas tonalidades y distintos fondos.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En algunas fotografías hay elementos ajenos a la toalla (manos, pies, otras toallas, etc.) que pueden dificultar la detección computarizada.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598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rectangular object with white stitching&#10;&#10;AI-generated content may be incorrect.">
            <a:extLst>
              <a:ext uri="{FF2B5EF4-FFF2-40B4-BE49-F238E27FC236}">
                <a16:creationId xmlns:a16="http://schemas.microsoft.com/office/drawing/2014/main" id="{C38D92C1-35D4-F923-7202-E8A010FA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73" y="4184800"/>
            <a:ext cx="3486626" cy="2916916"/>
          </a:xfrm>
          <a:prstGeom prst="rect">
            <a:avLst/>
          </a:prstGeom>
        </p:spPr>
      </p:pic>
      <p:pic>
        <p:nvPicPr>
          <p:cNvPr id="13" name="Picture 12" descr="A blue rectangular object with a white border&#10;&#10;AI-generated content may be incorrect.">
            <a:extLst>
              <a:ext uri="{FF2B5EF4-FFF2-40B4-BE49-F238E27FC236}">
                <a16:creationId xmlns:a16="http://schemas.microsoft.com/office/drawing/2014/main" id="{2BCEB974-345A-EA94-B939-C34093D7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" y="3830217"/>
            <a:ext cx="3328453" cy="27845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Galia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B85BA-5884-7EF2-277D-A260F9E4262F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139E7-29B9-D655-65FE-A7451B39DFD0}"/>
              </a:ext>
            </a:extLst>
          </p:cNvPr>
          <p:cNvSpPr txBox="1"/>
          <p:nvPr/>
        </p:nvSpPr>
        <p:spPr>
          <a:xfrm>
            <a:off x="7150308" y="1536492"/>
            <a:ext cx="4474564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</a:pPr>
            <a:r>
              <a:rPr lang="es-ES" sz="2400" dirty="0">
                <a:cs typeface="Biome Light" panose="020B0303030204020804" pitchFamily="34" charset="0"/>
              </a:rPr>
              <a:t>De izquierda a derecha, de arriba abajo: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(NO_OK): Toallas visibles en la esquina inferior derecha.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(OK): Zapatos en la parte superior.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(OK): Bolígrafo de color azul en la esquina inferior izquierda.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cs typeface="Biome Light" panose="020B0303030204020804" pitchFamily="34" charset="0"/>
              </a:rPr>
              <a:t>(OK): Mano en la esquina superior derecha.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Picture 8" descr="A blue rectangular object with white edges&#10;&#10;AI-generated content may be incorrect.">
            <a:extLst>
              <a:ext uri="{FF2B5EF4-FFF2-40B4-BE49-F238E27FC236}">
                <a16:creationId xmlns:a16="http://schemas.microsoft.com/office/drawing/2014/main" id="{D5B4A393-359B-0FCC-0B3F-7F5DAC346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6" y="1335114"/>
            <a:ext cx="3312827" cy="2771515"/>
          </a:xfrm>
          <a:prstGeom prst="rect">
            <a:avLst/>
          </a:prstGeom>
        </p:spPr>
      </p:pic>
      <p:pic>
        <p:nvPicPr>
          <p:cNvPr id="11" name="Picture 10" descr="A blue fabric on a blue surface&#10;&#10;AI-generated content may be incorrect.">
            <a:extLst>
              <a:ext uri="{FF2B5EF4-FFF2-40B4-BE49-F238E27FC236}">
                <a16:creationId xmlns:a16="http://schemas.microsoft.com/office/drawing/2014/main" id="{0A9D646B-9BD7-F249-C1CE-1DE1DBC58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273" y="1335115"/>
            <a:ext cx="3406265" cy="28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4219-7C6C-6F00-83D3-6E5D6F21A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D4CEE9-B4C2-2702-17C5-D4BD7D4A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99"/>
            <a:ext cx="10515600" cy="700115"/>
          </a:xfrm>
        </p:spPr>
        <p:txBody>
          <a:bodyPr/>
          <a:lstStyle/>
          <a:p>
            <a:r>
              <a:rPr lang="en-US" dirty="0"/>
              <a:t>Caso Galia (</a:t>
            </a:r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0B5B5-96C9-ECBC-5351-03706BB27CCB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F6E04-1B82-8DEF-FD41-7D84467E1951}"/>
              </a:ext>
            </a:extLst>
          </p:cNvPr>
          <p:cNvSpPr txBox="1"/>
          <p:nvPr/>
        </p:nvSpPr>
        <p:spPr>
          <a:xfrm>
            <a:off x="307298" y="891914"/>
            <a:ext cx="11820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Después de implementar modelos básicos se obtuvieron las siguientes matrices de confusión (priorizando exactitud y priorizando recuperación, respectivamente)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78BA1-55C8-EAF6-977E-7A43F60F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228" y="1808931"/>
            <a:ext cx="5445659" cy="4640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FA967-6DB4-B5E0-2277-7FB48216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3" y="1751041"/>
            <a:ext cx="5513595" cy="46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8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73DD1-52D9-F2E3-CFC2-A80671CC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C870B2-925A-04B8-69AC-30E3BA26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799"/>
            <a:ext cx="10515600" cy="700115"/>
          </a:xfrm>
        </p:spPr>
        <p:txBody>
          <a:bodyPr/>
          <a:lstStyle/>
          <a:p>
            <a:r>
              <a:rPr lang="en-US" dirty="0"/>
              <a:t>Caso Galia (</a:t>
            </a:r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)s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C99CFE-9626-D9E1-2368-8ED4FF6AC759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78BE9-6E9F-7278-50C1-6908CC64D281}"/>
              </a:ext>
            </a:extLst>
          </p:cNvPr>
          <p:cNvSpPr txBox="1"/>
          <p:nvPr/>
        </p:nvSpPr>
        <p:spPr>
          <a:xfrm>
            <a:off x="307298" y="891914"/>
            <a:ext cx="11820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Después de implementar modelos básicos se obtuvieron las siguientes matrices de confusión (priorizando exactitud y priorizando recuperación, respectivamente)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CAD97-A863-D356-79F6-68BB8040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157" y="2108457"/>
            <a:ext cx="5573844" cy="4749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48139-35F1-1F31-C1FF-B0C13205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9795"/>
            <a:ext cx="5513595" cy="4698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E1519-A89C-031F-8DA8-6D7B0A4C4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6929"/>
            <a:ext cx="5703833" cy="2186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1DC438-7495-1F72-067A-C4C9C4816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67" y="0"/>
            <a:ext cx="5703833" cy="212271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627325F-C583-5041-EEF9-A068B8200107}"/>
              </a:ext>
            </a:extLst>
          </p:cNvPr>
          <p:cNvSpPr/>
          <p:nvPr/>
        </p:nvSpPr>
        <p:spPr>
          <a:xfrm>
            <a:off x="1304144" y="-26929"/>
            <a:ext cx="2405922" cy="3642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DA0484-E4C5-EA5A-1264-468FC6FC18EC}"/>
              </a:ext>
            </a:extLst>
          </p:cNvPr>
          <p:cNvSpPr/>
          <p:nvPr/>
        </p:nvSpPr>
        <p:spPr>
          <a:xfrm>
            <a:off x="7842354" y="-26929"/>
            <a:ext cx="2405922" cy="3642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51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D86291-D45F-06DB-A2CC-E542EB10EEB4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96D5572B-E070-F7AA-7FEE-811DD01C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Caso Galia (</a:t>
            </a:r>
            <a:r>
              <a:rPr lang="en-US" dirty="0" err="1"/>
              <a:t>Ejercicios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6C7EB1-B754-1853-E45B-A48926157197}"/>
              </a:ext>
            </a:extLst>
          </p:cNvPr>
          <p:cNvSpPr txBox="1"/>
          <p:nvPr/>
        </p:nvSpPr>
        <p:spPr>
          <a:xfrm>
            <a:off x="956094" y="2076135"/>
            <a:ext cx="10129132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</a:pPr>
            <a:r>
              <a:rPr lang="es-ES" sz="3200" dirty="0">
                <a:cs typeface="Biome Light" panose="020B0303030204020804" pitchFamily="34" charset="0"/>
              </a:rPr>
              <a:t>Motivos por los cuáles se obtuvieron estos resultados: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Pocos datos para entrenar el modelo.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Distractores e irregularidad en las imágenes.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Se han usado modelos básicos.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Hace falta optimizar los modelos.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Title 4">
            <a:extLst>
              <a:ext uri="{FF2B5EF4-FFF2-40B4-BE49-F238E27FC236}">
                <a16:creationId xmlns:a16="http://schemas.microsoft.com/office/drawing/2014/main" id="{5D762A34-828A-CD00-A51A-B098B91A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 err="1"/>
              <a:t>Siguientes</a:t>
            </a:r>
            <a:r>
              <a:rPr lang="en-US" dirty="0"/>
              <a:t> Pasos (</a:t>
            </a:r>
            <a:r>
              <a:rPr lang="en-US" dirty="0" err="1"/>
              <a:t>Producción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5AEBF8-2EEA-CEF8-42A8-5CE077F65E83}"/>
              </a:ext>
            </a:extLst>
          </p:cNvPr>
          <p:cNvSpPr txBox="1"/>
          <p:nvPr/>
        </p:nvSpPr>
        <p:spPr>
          <a:xfrm>
            <a:off x="434715" y="1499014"/>
            <a:ext cx="10819539" cy="574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Estandarizar/Automatizar el proceso de toma de fotografías.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Recopilar más fotografías para obtener un mejor desempeño del modelo.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Establecer conexión entre módulo de cámara y unidad de procesamiento y toma de decisiones (Raspberry Pi, computadora, laptop).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Establecer conexión entre unidad de toma de decisiones y máquina clasificadora de producto.</a:t>
            </a:r>
          </a:p>
          <a:p>
            <a:pPr marL="266700" lvl="1" indent="-2667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cs typeface="Biome Light" panose="020B0303030204020804" pitchFamily="34" charset="0"/>
              </a:rPr>
              <a:t>Supervisión y mantenimiento de software, además de reentrenamiento y mejora continua del algoritmo/modelo.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5597A-6EED-C009-7B0F-CFDB59084FCC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193" y="2585803"/>
            <a:ext cx="5125887" cy="1776438"/>
          </a:xfrm>
        </p:spPr>
        <p:txBody>
          <a:bodyPr/>
          <a:lstStyle/>
          <a:p>
            <a:pPr rtl="0" eaLnBrk="1" latinLnBrk="0" hangingPunct="1"/>
            <a:r>
              <a:rPr lang="en-US" sz="5400" dirty="0"/>
              <a:t>¡Gracias </a:t>
            </a:r>
            <a:r>
              <a:rPr lang="en-US" sz="5400" dirty="0" err="1"/>
              <a:t>por</a:t>
            </a:r>
            <a:r>
              <a:rPr lang="en-US" sz="5400" dirty="0"/>
              <a:t> </a:t>
            </a:r>
            <a:r>
              <a:rPr lang="en-US" sz="5400" dirty="0" err="1"/>
              <a:t>su</a:t>
            </a:r>
            <a:r>
              <a:rPr lang="en-US" sz="5400" dirty="0"/>
              <a:t> </a:t>
            </a:r>
            <a:r>
              <a:rPr lang="en-US" sz="5400" dirty="0" err="1"/>
              <a:t>atención</a:t>
            </a:r>
            <a:r>
              <a:rPr lang="en-US" sz="5400" dirty="0"/>
              <a:t>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Galia </a:t>
            </a:r>
            <a:r>
              <a:rPr lang="en-US" dirty="0" err="1"/>
              <a:t>Textil</a:t>
            </a:r>
            <a:r>
              <a:rPr lang="en-US" dirty="0"/>
              <a:t> S.A. de C.V.</a:t>
            </a:r>
          </a:p>
        </p:txBody>
      </p:sp>
      <p:pic>
        <p:nvPicPr>
          <p:cNvPr id="6" name="Picture 2" descr="Gasas Galia Textil | Facebook">
            <a:extLst>
              <a:ext uri="{FF2B5EF4-FFF2-40B4-BE49-F238E27FC236}">
                <a16:creationId xmlns:a16="http://schemas.microsoft.com/office/drawing/2014/main" id="{2E6BC8EA-9DC9-0CAC-C6FE-D8EA3801E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35517" r="18778" b="38705"/>
          <a:stretch/>
        </p:blipFill>
        <p:spPr bwMode="auto">
          <a:xfrm>
            <a:off x="0" y="5931200"/>
            <a:ext cx="2177894" cy="9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En la Industria</a:t>
            </a:r>
          </a:p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  <a:p>
            <a:r>
              <a:rPr lang="en-US" dirty="0"/>
              <a:t>Caso Galia</a:t>
            </a:r>
          </a:p>
          <a:p>
            <a:r>
              <a:rPr lang="en-US" dirty="0" err="1"/>
              <a:t>Siguientes</a:t>
            </a:r>
            <a:r>
              <a:rPr lang="en-US" dirty="0"/>
              <a:t> Pasos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1C120F-4873-A729-3155-6561C9D201B0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nspección de Calidad de Etiquetas - Productos de Consumo | Cognex">
            <a:extLst>
              <a:ext uri="{FF2B5EF4-FFF2-40B4-BE49-F238E27FC236}">
                <a16:creationId xmlns:a16="http://schemas.microsoft.com/office/drawing/2014/main" id="{8654DE84-10D7-E36A-81DC-504EF791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4067996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4844167" cy="830997"/>
          </a:xfrm>
        </p:spPr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5850588" cy="356076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“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es un campo de la informática que se centra en permitir que los equipos identifiquen y comprendan objetos y personas en imágenes y vídeos.” (Microsoft, 2025)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68CE0E-23DC-6E7F-2DEF-E3D6A7D3AFFF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0CA1F-F9F3-C11E-3ADA-4D4A18FFAC4C}"/>
              </a:ext>
            </a:extLst>
          </p:cNvPr>
          <p:cNvSpPr txBox="1"/>
          <p:nvPr/>
        </p:nvSpPr>
        <p:spPr>
          <a:xfrm>
            <a:off x="4924270" y="6600636"/>
            <a:ext cx="6823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https://azure.microsoft.com/es-es/resources/cloud-computing-dictionary/what-is-computer-vision#clasificaci%C3%B3n-de-objetos</a:t>
            </a:r>
          </a:p>
        </p:txBody>
      </p:sp>
      <p:pic>
        <p:nvPicPr>
          <p:cNvPr id="2050" name="Picture 2" descr="Componentes de la visión artificial para aplicaciones industriales">
            <a:extLst>
              <a:ext uri="{FF2B5EF4-FFF2-40B4-BE49-F238E27FC236}">
                <a16:creationId xmlns:a16="http://schemas.microsoft.com/office/drawing/2014/main" id="{E7433577-DF5C-1FCF-C9D1-C8096164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47" y="117178"/>
            <a:ext cx="4171556" cy="224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stemas de Visión Artificial Industrial: 3 Tipos y Aplicaciones ✔️【2022】">
            <a:extLst>
              <a:ext uri="{FF2B5EF4-FFF2-40B4-BE49-F238E27FC236}">
                <a16:creationId xmlns:a16="http://schemas.microsoft.com/office/drawing/2014/main" id="{1A06119F-C062-FFAE-9D24-92238287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43" y="2141668"/>
            <a:ext cx="3520258" cy="235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rso Computer Vision | Dignal">
            <a:extLst>
              <a:ext uri="{FF2B5EF4-FFF2-40B4-BE49-F238E27FC236}">
                <a16:creationId xmlns:a16="http://schemas.microsoft.com/office/drawing/2014/main" id="{8292A96E-D23F-6450-08AD-DD0B74AB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99" y="3612742"/>
            <a:ext cx="4718410" cy="228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En la Industria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1C59EF-58B3-5BAB-0B38-F6F7D33F0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4312" r="25625" b="10357"/>
          <a:stretch/>
        </p:blipFill>
        <p:spPr bwMode="auto">
          <a:xfrm>
            <a:off x="53810" y="188485"/>
            <a:ext cx="3532035" cy="303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15603-25E5-EF44-1314-A85AADF18204}"/>
              </a:ext>
            </a:extLst>
          </p:cNvPr>
          <p:cNvSpPr txBox="1"/>
          <p:nvPr/>
        </p:nvSpPr>
        <p:spPr>
          <a:xfrm>
            <a:off x="3839269" y="2240583"/>
            <a:ext cx="4541722" cy="3191316"/>
          </a:xfrm>
          <a:prstGeom prst="rect">
            <a:avLst/>
          </a:prstGeom>
          <a:solidFill>
            <a:srgbClr val="E4D3AE"/>
          </a:solidFill>
        </p:spPr>
        <p:txBody>
          <a:bodyPr wrap="square" rtlCol="0">
            <a:spAutoFit/>
          </a:bodyPr>
          <a:lstStyle/>
          <a:p>
            <a:r>
              <a:rPr lang="es-E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“Automatización en la producción: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 en las fábricas textiles, mejora la eficiencia a través de la automatización de procesos. Robots inteligentes pueden cortar, coser y ensamblar prendas con una precisión y velocidad que superan a los métodos tradicionales. </a:t>
            </a:r>
            <a:r>
              <a:rPr lang="es-ES" i="0" dirty="0">
                <a:solidFill>
                  <a:srgbClr val="3A3A3A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Sumado a esto, los sistemas de visión artificial inspeccionan telas y productos terminados en busca de defectos, garantizando altos estándares de calidad.”</a:t>
            </a:r>
            <a:r>
              <a:rPr lang="es-ES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(Mundo Ejecutivo Puebla, 2025)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25A7B-A32E-D15D-022E-8F43541EDE44}"/>
              </a:ext>
            </a:extLst>
          </p:cNvPr>
          <p:cNvSpPr txBox="1"/>
          <p:nvPr/>
        </p:nvSpPr>
        <p:spPr>
          <a:xfrm>
            <a:off x="6153462" y="6549332"/>
            <a:ext cx="7296091" cy="23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>
                <a:solidFill>
                  <a:schemeClr val="bg1"/>
                </a:solidFill>
              </a:rPr>
              <a:t>Atribución</a:t>
            </a:r>
            <a:r>
              <a:rPr lang="en-CA" sz="900" dirty="0">
                <a:solidFill>
                  <a:schemeClr val="bg1"/>
                </a:solidFill>
              </a:rPr>
              <a:t>: https://mundoejecutivopuebla.com/inteligencia-artificial-en-la-industria-textil-innovacion-y-sostenibilidad/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C875B-B64C-94F2-9E03-0D1AC810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4141787C-1D28-DDB6-D90C-8A1E774C12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DCD529-2D7C-5535-D9C0-8B06349D7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2AE4C42-2844-9FA9-3F12-A2A13DAA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En la Industria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1BF67-1AEA-15D3-2621-FFE9FE5CB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EC93A-3998-32A5-264F-9C534261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4C48A8-4FCD-CF31-5BB4-114EF6610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4312" r="25625" b="10357"/>
          <a:stretch/>
        </p:blipFill>
        <p:spPr bwMode="auto">
          <a:xfrm>
            <a:off x="53810" y="188485"/>
            <a:ext cx="3532035" cy="303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7B538-F0E8-A230-D939-16CFB4E3DB77}"/>
              </a:ext>
            </a:extLst>
          </p:cNvPr>
          <p:cNvSpPr txBox="1"/>
          <p:nvPr/>
        </p:nvSpPr>
        <p:spPr>
          <a:xfrm>
            <a:off x="3839269" y="2240583"/>
            <a:ext cx="4541722" cy="3191316"/>
          </a:xfrm>
          <a:prstGeom prst="rect">
            <a:avLst/>
          </a:prstGeom>
          <a:solidFill>
            <a:srgbClr val="E4D3AE"/>
          </a:solidFill>
        </p:spPr>
        <p:txBody>
          <a:bodyPr wrap="square" rtlCol="0">
            <a:spAutoFit/>
          </a:bodyPr>
          <a:lstStyle/>
          <a:p>
            <a:r>
              <a:rPr lang="es-ES" b="1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“Automatización en la producción:</a:t>
            </a:r>
            <a:r>
              <a:rPr lang="es-ES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 en las fábricas textiles, mejora la eficiencia a través de la automatización de procesos. Robots inteligentes pueden cortar, coser y ensamblar prendas con una precisión y velocidad que superan a los métodos tradicionales. </a:t>
            </a:r>
            <a:r>
              <a:rPr lang="es-ES" i="0" dirty="0">
                <a:solidFill>
                  <a:srgbClr val="3A3A3A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Sumado a esto, los sistemas de visión artificial inspeccionan telas y productos terminados en busca de defectos, garantizando altos estándares de calidad.”</a:t>
            </a:r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4F451-8BD3-08E6-C323-2768E3389C2B}"/>
              </a:ext>
            </a:extLst>
          </p:cNvPr>
          <p:cNvSpPr txBox="1"/>
          <p:nvPr/>
        </p:nvSpPr>
        <p:spPr>
          <a:xfrm>
            <a:off x="6153462" y="6549332"/>
            <a:ext cx="7296091" cy="237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>
                <a:solidFill>
                  <a:schemeClr val="bg1"/>
                </a:solidFill>
              </a:rPr>
              <a:t>Atribución</a:t>
            </a:r>
            <a:r>
              <a:rPr lang="en-CA" sz="900" dirty="0">
                <a:solidFill>
                  <a:schemeClr val="bg1"/>
                </a:solidFill>
              </a:rPr>
              <a:t>: https://mundoejecutivopuebla.com/inteligencia-artificial-en-la-industria-textil-innovacion-y-sostenibilidad/</a:t>
            </a:r>
          </a:p>
        </p:txBody>
      </p:sp>
      <p:pic>
        <p:nvPicPr>
          <p:cNvPr id="3076" name="Picture 4" descr="Automatic Fabric Defect Detection with a Multi-Scale Convolutional  Denoising Autoencoder Network Model">
            <a:extLst>
              <a:ext uri="{FF2B5EF4-FFF2-40B4-BE49-F238E27FC236}">
                <a16:creationId xmlns:a16="http://schemas.microsoft.com/office/drawing/2014/main" id="{EFC4769F-B1E6-F593-4767-729A8A6D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" y="798938"/>
            <a:ext cx="12192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BB11C-7C93-D4EF-658F-BCEBCB743AC1}"/>
              </a:ext>
            </a:extLst>
          </p:cNvPr>
          <p:cNvSpPr txBox="1"/>
          <p:nvPr/>
        </p:nvSpPr>
        <p:spPr>
          <a:xfrm>
            <a:off x="3199840" y="5702380"/>
            <a:ext cx="315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https://www.mdpi.com/1424-8220/18/4/1064</a:t>
            </a:r>
          </a:p>
        </p:txBody>
      </p:sp>
    </p:spTree>
    <p:extLst>
      <p:ext uri="{BB962C8B-B14F-4D97-AF65-F5344CB8AC3E}">
        <p14:creationId xmlns:p14="http://schemas.microsoft.com/office/powerpoint/2010/main" val="1945853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42F959-1ADE-7695-F64E-53990BEBD01F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7DA8C-50B2-0A50-E2C2-D5D49018BDEF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https://github.com/UBC-MDS/DSCI_571_sup-learn-1/blob/master/lectures/02_ml-fundamentals.ipynb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B7AB9-06BB-791A-1083-4EB7942D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2" y="1789087"/>
            <a:ext cx="12060477" cy="33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A7D2-68EC-D18A-8993-F6E1F794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BAE224-C9C9-26D8-7385-E326B0EE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864A7E-1720-DA7D-B158-887FC01552BB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102C0-C7C1-9983-1FA2-C5CF7CA1604D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https://github.com/UBC-MDS/DSCI_571_sup-learn-1/blob/master/lectures/02_ml-fundamentals.ipynb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5D014-3DDD-584B-32BA-5F46FD06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4" y="1335115"/>
            <a:ext cx="11227496" cy="46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63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7FD0-1C1C-9726-216D-7C092F88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6BFCB8-ED90-12C4-C4CE-F836E257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FC846D-8B37-6D1F-063F-E904BD2BA0A7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3C506-9851-CA1A-6A31-DCE2DA844D12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https://github.com/UBC-MDS/DSCI_571_sup-learn-1/blob/master/lectures/02_ml-fundamentals.ipynb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8AE6083-3C7B-6F31-6112-D4CB57C0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2" y="2323475"/>
            <a:ext cx="3894996" cy="306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1F35B3-5777-135C-A25A-989ADC53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065" y="2346528"/>
            <a:ext cx="4317169" cy="3041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AFF33-64A6-EFC7-BD92-C76724DBC1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305"/>
          <a:stretch/>
        </p:blipFill>
        <p:spPr>
          <a:xfrm>
            <a:off x="9162990" y="996840"/>
            <a:ext cx="3029010" cy="522616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CEC1D19-7136-D915-ACE5-22BF6B12D431}"/>
              </a:ext>
            </a:extLst>
          </p:cNvPr>
          <p:cNvSpPr/>
          <p:nvPr/>
        </p:nvSpPr>
        <p:spPr>
          <a:xfrm>
            <a:off x="8634334" y="3429000"/>
            <a:ext cx="464696" cy="5883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1325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033F2-6888-CAEE-1BD0-E5B72312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49C5FD-B957-CC5E-D022-3BF5C632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17"/>
          <a:stretch/>
        </p:blipFill>
        <p:spPr>
          <a:xfrm>
            <a:off x="336914" y="931256"/>
            <a:ext cx="4062979" cy="279451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F4A8A8F-DB8A-701F-CD9C-006C6545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Proceso</a:t>
            </a:r>
            <a:r>
              <a:rPr lang="en-US" dirty="0"/>
              <a:t> (con </a:t>
            </a:r>
            <a:r>
              <a:rPr lang="en-US" dirty="0" err="1"/>
              <a:t>imágenes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C1854B-AC92-1214-7230-ED71D91552E1}"/>
              </a:ext>
            </a:extLst>
          </p:cNvPr>
          <p:cNvSpPr/>
          <p:nvPr/>
        </p:nvSpPr>
        <p:spPr>
          <a:xfrm>
            <a:off x="1495740" y="6449246"/>
            <a:ext cx="2416196" cy="2240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chemeClr val="tx1"/>
                </a:solidFill>
              </a:rPr>
              <a:t>Detección de Defectos en Productos</a:t>
            </a:r>
            <a:endParaRPr lang="en-CA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AD1E8-9CFD-C8C0-B712-AF7919D1A6B0}"/>
              </a:ext>
            </a:extLst>
          </p:cNvPr>
          <p:cNvSpPr txBox="1"/>
          <p:nvPr/>
        </p:nvSpPr>
        <p:spPr>
          <a:xfrm>
            <a:off x="6358162" y="6561275"/>
            <a:ext cx="635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/>
              <a:t>Atribución</a:t>
            </a:r>
            <a:r>
              <a:rPr lang="en-CA" sz="900" dirty="0"/>
              <a:t>: https://github.com/UBC-MDS/DSCI_572_sup-learn-2/blob/master/lectures/06_cnns-pt1.ipynb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0D9A90-78DE-A9C9-C42D-82A5CA1C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15" y="3486558"/>
            <a:ext cx="4062979" cy="2962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B78F90-0849-521D-1C8F-0D33A544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93" y="1576884"/>
            <a:ext cx="767822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46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113</TotalTime>
  <Words>841</Words>
  <Application>Microsoft Office PowerPoint</Application>
  <PresentationFormat>Widescreen</PresentationFormat>
  <Paragraphs>81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Biome Light</vt:lpstr>
      <vt:lpstr>Calibri</vt:lpstr>
      <vt:lpstr>Calibri Light</vt:lpstr>
      <vt:lpstr>Lato</vt:lpstr>
      <vt:lpstr>Wingdings</vt:lpstr>
      <vt:lpstr>Office Theme</vt:lpstr>
      <vt:lpstr>Detección de Defectos en Productos</vt:lpstr>
      <vt:lpstr>Agenda</vt:lpstr>
      <vt:lpstr>Computer Vision</vt:lpstr>
      <vt:lpstr>En la Industria</vt:lpstr>
      <vt:lpstr>En la Industria</vt:lpstr>
      <vt:lpstr>El Proceso</vt:lpstr>
      <vt:lpstr>El Proceso</vt:lpstr>
      <vt:lpstr>El Proceso</vt:lpstr>
      <vt:lpstr>El Proceso (con imágenes)</vt:lpstr>
      <vt:lpstr>El Proceso (con imágenes)</vt:lpstr>
      <vt:lpstr>El Proceso (con imágenes)</vt:lpstr>
      <vt:lpstr>El Proceso (con imágenes)</vt:lpstr>
      <vt:lpstr>Caso Galia</vt:lpstr>
      <vt:lpstr>Caso Galia</vt:lpstr>
      <vt:lpstr>Caso Galia (Ejercicios Básicos)</vt:lpstr>
      <vt:lpstr>Caso Galia (Ejercicios Básico)s</vt:lpstr>
      <vt:lpstr>Caso Galia (Ejercicios Básicos)</vt:lpstr>
      <vt:lpstr>Siguientes Pasos (Producción)</vt:lpstr>
      <vt:lpstr>¡Gracias por su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Polo Bravo Montiel</dc:creator>
  <cp:lastModifiedBy>Marco Polo Bravo Montiel</cp:lastModifiedBy>
  <cp:revision>12</cp:revision>
  <dcterms:created xsi:type="dcterms:W3CDTF">2025-03-28T07:05:31Z</dcterms:created>
  <dcterms:modified xsi:type="dcterms:W3CDTF">2025-03-28T08:59:02Z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